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49"/>
  </p:notesMasterIdLst>
  <p:handoutMasterIdLst>
    <p:handoutMasterId r:id="rId50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7" r:id="rId23"/>
    <p:sldId id="306" r:id="rId24"/>
    <p:sldId id="308" r:id="rId25"/>
    <p:sldId id="270" r:id="rId26"/>
    <p:sldId id="309" r:id="rId27"/>
    <p:sldId id="310" r:id="rId28"/>
    <p:sldId id="311" r:id="rId29"/>
    <p:sldId id="312" r:id="rId30"/>
    <p:sldId id="314" r:id="rId31"/>
    <p:sldId id="313" r:id="rId32"/>
    <p:sldId id="315" r:id="rId33"/>
    <p:sldId id="316" r:id="rId34"/>
    <p:sldId id="317" r:id="rId35"/>
    <p:sldId id="294" r:id="rId36"/>
    <p:sldId id="296" r:id="rId37"/>
    <p:sldId id="318" r:id="rId38"/>
    <p:sldId id="319" r:id="rId39"/>
    <p:sldId id="321" r:id="rId40"/>
    <p:sldId id="322" r:id="rId41"/>
    <p:sldId id="323" r:id="rId42"/>
    <p:sldId id="324" r:id="rId43"/>
    <p:sldId id="288" r:id="rId44"/>
    <p:sldId id="289" r:id="rId45"/>
    <p:sldId id="320" r:id="rId46"/>
    <p:sldId id="274" r:id="rId47"/>
    <p:sldId id="329" r:id="rId48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70"/>
    <p:restoredTop sz="85170"/>
  </p:normalViewPr>
  <p:slideViewPr>
    <p:cSldViewPr snapToGrid="0" snapToObjects="1">
      <p:cViewPr varScale="1">
        <p:scale>
          <a:sx n="42" d="100"/>
          <a:sy n="42" d="100"/>
        </p:scale>
        <p:origin x="84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handoutMaster" Target="handoutMasters/handoutMaster1.xml"/><Relationship Id="rId55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viewProps" Target="viewProp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8" Type="http://schemas.openxmlformats.org/officeDocument/2006/relationships/slide" Target="slides/slide4.xml"/><Relationship Id="rId51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presProps" Target="presProps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4488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6371" y="1338262"/>
            <a:ext cx="3876675" cy="25622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6037" y="1385887"/>
            <a:ext cx="3971925" cy="2514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6371" y="4084320"/>
            <a:ext cx="3876675" cy="22952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96037" y="4084321"/>
            <a:ext cx="3971925" cy="229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28432"/>
            <a:ext cx="10515601" cy="462063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dirty="0"/>
              <a:t>SQL queries performed include</a:t>
            </a:r>
            <a:r>
              <a:rPr lang="en-US" dirty="0" smtClean="0"/>
              <a:t>:</a:t>
            </a:r>
            <a:endParaRPr lang="en-US" dirty="0"/>
          </a:p>
          <a:p>
            <a:pPr lvl="1"/>
            <a:r>
              <a:rPr lang="en-US" sz="1800" dirty="0"/>
              <a:t>Displaying the names of the unique launch sites in the space </a:t>
            </a:r>
            <a:r>
              <a:rPr lang="en-US" sz="1800" dirty="0" smtClean="0"/>
              <a:t>mission</a:t>
            </a:r>
            <a:endParaRPr lang="en-US" sz="1800" dirty="0"/>
          </a:p>
          <a:p>
            <a:pPr lvl="1"/>
            <a:r>
              <a:rPr lang="en-US" sz="1800" dirty="0"/>
              <a:t>Displaying 5 records where launch sites begin with the string 'KSC</a:t>
            </a:r>
            <a:r>
              <a:rPr lang="en-US" sz="1800" dirty="0" smtClean="0"/>
              <a:t>'</a:t>
            </a:r>
            <a:endParaRPr lang="en-US" sz="1800" dirty="0"/>
          </a:p>
          <a:p>
            <a:pPr lvl="1"/>
            <a:r>
              <a:rPr lang="en-US" sz="1800" dirty="0"/>
              <a:t>Displaying the total payload mass carried by boosters launched </a:t>
            </a:r>
            <a:r>
              <a:rPr lang="en-US" sz="1800" dirty="0" smtClean="0"/>
              <a:t>by NASA </a:t>
            </a:r>
            <a:r>
              <a:rPr lang="en-US" sz="1800" dirty="0"/>
              <a:t>(CRS</a:t>
            </a:r>
            <a:r>
              <a:rPr lang="en-US" sz="1800" dirty="0" smtClean="0"/>
              <a:t>)</a:t>
            </a:r>
            <a:endParaRPr lang="en-US" sz="1800" dirty="0"/>
          </a:p>
          <a:p>
            <a:pPr lvl="1"/>
            <a:r>
              <a:rPr lang="en-US" sz="1800" dirty="0"/>
              <a:t>Displaying average payload mass carried by booster version F9 </a:t>
            </a:r>
            <a:r>
              <a:rPr lang="en-US" sz="1800" dirty="0" smtClean="0"/>
              <a:t>v1.1</a:t>
            </a:r>
            <a:endParaRPr lang="en-US" sz="1800" dirty="0"/>
          </a:p>
          <a:p>
            <a:pPr lvl="1"/>
            <a:r>
              <a:rPr lang="en-US" sz="1800" dirty="0"/>
              <a:t>Listing the date where the successful landing outcome in drone ship was achieved</a:t>
            </a:r>
            <a:r>
              <a:rPr lang="en-US" sz="1800" dirty="0" smtClean="0"/>
              <a:t>.</a:t>
            </a:r>
            <a:endParaRPr lang="en-US" sz="1800" dirty="0"/>
          </a:p>
          <a:p>
            <a:pPr lvl="1"/>
            <a:r>
              <a:rPr lang="en-US" sz="1800" dirty="0"/>
              <a:t>Listing the names of the boosters which have success in ground pad and have payload mass greater than </a:t>
            </a:r>
            <a:r>
              <a:rPr lang="en-US" sz="1800" dirty="0" smtClean="0"/>
              <a:t>4000 but </a:t>
            </a:r>
            <a:r>
              <a:rPr lang="en-US" sz="1800" dirty="0"/>
              <a:t>less than </a:t>
            </a:r>
            <a:r>
              <a:rPr lang="en-US" sz="1800" dirty="0" smtClean="0"/>
              <a:t>6000</a:t>
            </a:r>
            <a:endParaRPr lang="en-US" sz="1800" dirty="0"/>
          </a:p>
          <a:p>
            <a:pPr lvl="1"/>
            <a:r>
              <a:rPr lang="en-US" sz="1800" dirty="0"/>
              <a:t>Listing the total number of successful and failure mission </a:t>
            </a:r>
            <a:r>
              <a:rPr lang="en-US" sz="1800" dirty="0" smtClean="0"/>
              <a:t>outcomes</a:t>
            </a:r>
            <a:endParaRPr lang="en-US" sz="1800" dirty="0"/>
          </a:p>
          <a:p>
            <a:pPr lvl="1"/>
            <a:r>
              <a:rPr lang="en-US" sz="1800" dirty="0"/>
              <a:t>Listing the names of the </a:t>
            </a:r>
            <a:r>
              <a:rPr lang="en-US" sz="1800" dirty="0" smtClean="0"/>
              <a:t>booster versions </a:t>
            </a:r>
            <a:r>
              <a:rPr lang="en-US" sz="1800" dirty="0"/>
              <a:t>which have carried the maximum payload mass</a:t>
            </a:r>
            <a:r>
              <a:rPr lang="en-US" sz="1800" dirty="0" smtClean="0"/>
              <a:t>.</a:t>
            </a:r>
            <a:endParaRPr lang="en-US" sz="1800" dirty="0"/>
          </a:p>
          <a:p>
            <a:pPr lvl="1"/>
            <a:r>
              <a:rPr lang="en-US" sz="1800" dirty="0"/>
              <a:t>Listing the records which will display the month names, successful </a:t>
            </a:r>
            <a:r>
              <a:rPr lang="en-US" sz="1800" dirty="0" smtClean="0"/>
              <a:t>landing outcomes </a:t>
            </a:r>
            <a:r>
              <a:rPr lang="en-US" sz="1800" dirty="0"/>
              <a:t>in ground pad, </a:t>
            </a:r>
            <a:r>
              <a:rPr lang="en-US" sz="1800" dirty="0" smtClean="0"/>
              <a:t>booster</a:t>
            </a:r>
            <a:endParaRPr lang="en-US" sz="1800" dirty="0"/>
          </a:p>
          <a:p>
            <a:pPr lvl="1"/>
            <a:r>
              <a:rPr lang="en-US" sz="1800" dirty="0"/>
              <a:t>versions, </a:t>
            </a:r>
            <a:r>
              <a:rPr lang="en-US" sz="1800" dirty="0" smtClean="0"/>
              <a:t>launch site </a:t>
            </a:r>
            <a:r>
              <a:rPr lang="en-US" sz="1800" dirty="0"/>
              <a:t>for the months in year </a:t>
            </a:r>
            <a:r>
              <a:rPr lang="en-US" sz="1800" dirty="0" smtClean="0"/>
              <a:t>2017</a:t>
            </a:r>
            <a:endParaRPr lang="en-US" sz="1800" dirty="0"/>
          </a:p>
          <a:p>
            <a:pPr lvl="1"/>
            <a:r>
              <a:rPr lang="en-US" sz="1800" dirty="0"/>
              <a:t>Ranking the count of successful </a:t>
            </a:r>
            <a:r>
              <a:rPr lang="en-US" sz="1800" dirty="0" smtClean="0"/>
              <a:t>landing outcomes </a:t>
            </a:r>
            <a:r>
              <a:rPr lang="en-US" sz="1800" dirty="0"/>
              <a:t>between the date 2010 06 04 and 2017 03 20 </a:t>
            </a:r>
            <a:r>
              <a:rPr lang="en-US" sz="1800" dirty="0" smtClean="0"/>
              <a:t>in descending order.</a:t>
            </a:r>
            <a:endParaRPr lang="en-US" sz="1800" dirty="0"/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367848"/>
            <a:ext cx="10385669" cy="4760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131" y="1476375"/>
            <a:ext cx="10137438" cy="469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91757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SVM, KNN, and Logistic Regression model achieved the </a:t>
            </a: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highest accuracy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at 83.3%, while the SVM performs the best in terms of </a:t>
            </a: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Area Under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Curve at 0.958</a:t>
            </a: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2743199"/>
            <a:ext cx="5136538" cy="328237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5959" y="2743198"/>
            <a:ext cx="4739639" cy="295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10444486" cy="40753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SVM, KNN, and Logistic Regression models are the best in terms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prediction accuracy for this dataset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Low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weighted payloads perform better than the heavier payloads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rates for SpaceX launches is directly proportional time in years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will eventually perfect the launches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LC 39A had the most successful launches from all the sites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GEO,HEO,SSO,ES L1 has the best Success Rate.</a:t>
            </a: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=""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516380"/>
            <a:ext cx="10515600" cy="439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619250"/>
            <a:ext cx="10515600" cy="4583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510664"/>
            <a:ext cx="10687961" cy="511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=""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=""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595437"/>
            <a:ext cx="10515600" cy="494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456372"/>
            <a:ext cx="10515600" cy="4970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151193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distinct (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LaunchSite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from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291" y="3337560"/>
            <a:ext cx="8963025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93281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* from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where </a:t>
            </a:r>
            <a:r>
              <a:rPr lang="en-US" sz="2200" dirty="0" err="1" smtClean="0">
                <a:latin typeface="Abadi" panose="020B0604020104020204"/>
              </a:rPr>
              <a:t>LaunchSite</a:t>
            </a:r>
            <a:r>
              <a:rPr lang="en-US" sz="2200" dirty="0" smtClean="0">
                <a:latin typeface="Abadi" panose="020B0604020104020204"/>
              </a:rPr>
              <a:t> ‘CC%’ limit 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'CC'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547" y="2758440"/>
            <a:ext cx="9554527" cy="273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67373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sum(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where customer = ‘NASA’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2854721"/>
            <a:ext cx="10758966" cy="663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68897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avg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where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BOOSTER_VERSION=‘F9 v1.1’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537" y="2605087"/>
            <a:ext cx="8924925" cy="164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113093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%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sql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select min(DATE) 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where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= ‘Success(ground pad)’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%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sql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select BOOSTER_VERSION 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where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=  ‘Success(drone ship)’ and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&gt;4000 and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&lt;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select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count(MISSION_OUTCOME)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where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MISSION_Outcome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=  ‘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Success’ or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= 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‘Failure (in flight)’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select BOOSTER_VERSION 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where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=(select max(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from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=""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645063"/>
            <a:ext cx="10515600" cy="4380510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with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Building an interactive map with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Building a Dashboard with Plotly Dash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(Classification)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Result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=""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%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sql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select * from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where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like ‘Success%’ and (DATE between ‘2015-01-01’ and ‘2015-12-31’) order by date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</a:t>
            </a:r>
            <a:r>
              <a:rPr lang="en-US" sz="2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select * 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where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like ‘Success%’ and (DATE between ‘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2010-06-04’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‘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2017-03-20’)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order by date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All launch sites marked on a map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454368"/>
            <a:ext cx="10515599" cy="4571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Success / failed launches marked on the map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415473"/>
            <a:ext cx="1051560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Distance between a launch site to its proximities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454368"/>
            <a:ext cx="10515600" cy="4571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Total Success Launch by all sites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370647"/>
            <a:ext cx="10687961" cy="465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Success Rate by site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536382"/>
            <a:ext cx="10687961" cy="4489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=""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Payload vs Launch Outcome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453515"/>
            <a:ext cx="10515600" cy="4572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=""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93382" y="1804551"/>
            <a:ext cx="10564590" cy="42210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context</a:t>
            </a:r>
          </a:p>
          <a:p>
            <a:pPr lvl="1"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advertises Falcon rocket launches on it’s website, with a cost of 62 Million dollars; other providers cost upward of 165 Million dollars, each much of the savings is because SpaceX can reuse the first stage.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answers</a:t>
            </a:r>
          </a:p>
          <a:p>
            <a:pPr lvl="1"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project task is to predicting if the 1</a:t>
            </a:r>
            <a:r>
              <a:rPr lang="en-US" sz="1800" baseline="30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stage of the SpaceX Falcon rocket will land </a:t>
            </a:r>
            <a:r>
              <a:rPr lang="en-US" sz="180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successfully</a:t>
            </a:r>
            <a:r>
              <a:rPr lang="en-US" sz="180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en-US" sz="18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3098" y="1710748"/>
            <a:ext cx="6829425" cy="431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413511"/>
            <a:ext cx="10515600" cy="4612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=""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SVM, KNN, and Logistic Regression models are the best in terms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 prediction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 for this dataset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Low weighted payloads perform better than the heavier payloads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success rates for SpaceX launches is directly proportional time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years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they will eventually perfect the launches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 39A had the most successful launches from all the sites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 GEO,HEO,SSO,ES L1 has the best Success Rate.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SpaceX Rest API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One Hot Encoding data fields for machine learning and Data Cleaning of null values and irrelevant columns.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LR, KNN, SVM, DT model have been built and evaluated for the best Classifier. 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=""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478389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following dataset was collected: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launch data that is gathered from the SpaceX REST API.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API will give us data about launches, including information about the rocket used, payload delivered, launch specification, landing specifications and landing outcome.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SpaceX REST API endpoints, or URL, starts with api.spacexdata.com/v4/.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Another popular data source for obtaining Falcon 9 Launch data is web scrapping Wikipedia using BeautifulSoup.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=""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040" y="1825624"/>
            <a:ext cx="5041932" cy="366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5557202" cy="737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with SpaceX Rest calls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737" y="2537460"/>
            <a:ext cx="10334943" cy="3889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432559"/>
            <a:ext cx="10339949" cy="49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374</TotalTime>
  <Words>933</Words>
  <Application>Microsoft Office PowerPoint</Application>
  <PresentationFormat>Widescreen</PresentationFormat>
  <Paragraphs>160</Paragraphs>
  <Slides>44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Microsoft account</cp:lastModifiedBy>
  <cp:revision>234</cp:revision>
  <dcterms:created xsi:type="dcterms:W3CDTF">2021-04-29T18:58:34Z</dcterms:created>
  <dcterms:modified xsi:type="dcterms:W3CDTF">2023-03-13T19:01:44Z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